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76" r:id="rId2"/>
    <p:sldId id="279" r:id="rId3"/>
    <p:sldId id="320" r:id="rId4"/>
    <p:sldId id="321" r:id="rId5"/>
    <p:sldId id="322" r:id="rId6"/>
    <p:sldId id="323" r:id="rId7"/>
    <p:sldId id="324" r:id="rId8"/>
    <p:sldId id="325" r:id="rId9"/>
    <p:sldId id="326" r:id="rId10"/>
    <p:sldId id="327" r:id="rId11"/>
    <p:sldId id="328" r:id="rId12"/>
    <p:sldId id="318" r:id="rId13"/>
    <p:sldId id="330"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26-10-2021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10/26/2021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hyperlink" Target="https://github.com/soyuztechnologies/NvidiaAoHTraining/blob/master/ABAP%20on%20HANA/Day%208/SQL%20Script%20Basic.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tiff"/><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4.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AoHTraining/blob/master/ABAP%20on%20HANA/Day%208/View%20Proxy.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hyperlink" Target="https://help.sap.com/viewer/product/SAP_HANA_PLATFORM/2.0.05/en-US?task=discover_task"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help.sap.com/viewer/de2486ee947e43e684d39702027f8a94/2.0.05/en-U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8</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332655"/>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User Defined Function ( UDF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43">
            <a:extLst>
              <a:ext uri="{FF2B5EF4-FFF2-40B4-BE49-F238E27FC236}">
                <a16:creationId xmlns=""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7" name="Freeform: Shape 76">
            <a:extLst>
              <a:ext uri="{FF2B5EF4-FFF2-40B4-BE49-F238E27FC236}">
                <a16:creationId xmlns=""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nvGrpSpPr>
          <p:cNvPr id="8" name="Group 7">
            <a:extLst>
              <a:ext uri="{FF2B5EF4-FFF2-40B4-BE49-F238E27FC236}">
                <a16:creationId xmlns="" xmlns:a16="http://schemas.microsoft.com/office/drawing/2014/main" id="{EC014EF9-CE79-447B-B99A-FA7D6F0FD276}"/>
              </a:ext>
            </a:extLst>
          </p:cNvPr>
          <p:cNvGrpSpPr/>
          <p:nvPr/>
        </p:nvGrpSpPr>
        <p:grpSpPr>
          <a:xfrm>
            <a:off x="2609292" y="3126174"/>
            <a:ext cx="2554484" cy="369332"/>
            <a:chOff x="2517217" y="3075374"/>
            <a:chExt cx="2554484" cy="369332"/>
          </a:xfrm>
        </p:grpSpPr>
        <p:sp>
          <p:nvSpPr>
            <p:cNvPr id="9" name="TextBox 8">
              <a:extLst>
                <a:ext uri="{FF2B5EF4-FFF2-40B4-BE49-F238E27FC236}">
                  <a16:creationId xmlns="" xmlns:a16="http://schemas.microsoft.com/office/drawing/2014/main" id="{E9208030-E724-4CC3-A982-C1CB65F14C52}"/>
                </a:ext>
              </a:extLst>
            </p:cNvPr>
            <p:cNvSpPr txBox="1"/>
            <p:nvPr/>
          </p:nvSpPr>
          <p:spPr>
            <a:xfrm>
              <a:off x="2517217" y="3121541"/>
              <a:ext cx="234038" cy="276999"/>
            </a:xfrm>
            <a:prstGeom prst="rect">
              <a:avLst/>
            </a:prstGeom>
            <a:noFill/>
          </p:spPr>
          <p:txBody>
            <a:bodyPr wrap="none" lIns="0" tIns="0" rIns="0" bIns="0" rtlCol="0" anchor="ctr">
              <a:spAutoFit/>
            </a:bodyPr>
            <a:lstStyle/>
            <a:p>
              <a:pPr algn="ctr"/>
              <a:r>
                <a:rPr lang="en-US" sz="1800" b="1" dirty="0">
                  <a:solidFill>
                    <a:schemeClr val="bg1"/>
                  </a:solidFill>
                </a:rPr>
                <a:t>01</a:t>
              </a:r>
              <a:endParaRPr lang="en-IN" sz="1800" b="1" dirty="0">
                <a:solidFill>
                  <a:schemeClr val="bg1"/>
                </a:solidFill>
              </a:endParaRPr>
            </a:p>
          </p:txBody>
        </p:sp>
        <p:sp>
          <p:nvSpPr>
            <p:cNvPr id="10" name="TextBox 9">
              <a:extLst>
                <a:ext uri="{FF2B5EF4-FFF2-40B4-BE49-F238E27FC236}">
                  <a16:creationId xmlns="" xmlns:a16="http://schemas.microsoft.com/office/drawing/2014/main" id="{C531D543-6283-480C-9906-74460C09187F}"/>
                </a:ext>
              </a:extLst>
            </p:cNvPr>
            <p:cNvSpPr txBox="1"/>
            <p:nvPr/>
          </p:nvSpPr>
          <p:spPr>
            <a:xfrm>
              <a:off x="3070076" y="3075374"/>
              <a:ext cx="2001625" cy="369332"/>
            </a:xfrm>
            <a:prstGeom prst="rect">
              <a:avLst/>
            </a:prstGeom>
            <a:noFill/>
          </p:spPr>
          <p:txBody>
            <a:bodyPr wrap="square" rtlCol="0" anchor="ctr">
              <a:spAutoFit/>
            </a:bodyPr>
            <a:lstStyle/>
            <a:p>
              <a:r>
                <a:rPr lang="en-IN" sz="1800" b="1" dirty="0">
                  <a:solidFill>
                    <a:schemeClr val="bg1"/>
                  </a:solidFill>
                  <a:cs typeface="Segoe UI Light" panose="020B0502040204020203" pitchFamily="34" charset="0"/>
                </a:rPr>
                <a:t>SCALER UDF</a:t>
              </a:r>
              <a:endParaRPr lang="en-IN" sz="1800" b="1" dirty="0">
                <a:solidFill>
                  <a:schemeClr val="bg1"/>
                </a:solidFill>
              </a:endParaRPr>
            </a:p>
          </p:txBody>
        </p:sp>
      </p:grpSp>
      <p:grpSp>
        <p:nvGrpSpPr>
          <p:cNvPr id="12" name="Group 11">
            <a:extLst>
              <a:ext uri="{FF2B5EF4-FFF2-40B4-BE49-F238E27FC236}">
                <a16:creationId xmlns="" xmlns:a16="http://schemas.microsoft.com/office/drawing/2014/main" id="{36EFFE49-1A37-41F4-B53D-E332509B8D24}"/>
              </a:ext>
            </a:extLst>
          </p:cNvPr>
          <p:cNvGrpSpPr/>
          <p:nvPr/>
        </p:nvGrpSpPr>
        <p:grpSpPr>
          <a:xfrm>
            <a:off x="6870091" y="4266371"/>
            <a:ext cx="2609435" cy="369332"/>
            <a:chOff x="6778016" y="4266371"/>
            <a:chExt cx="2609435" cy="369332"/>
          </a:xfrm>
        </p:grpSpPr>
        <p:sp>
          <p:nvSpPr>
            <p:cNvPr id="13" name="TextBox 12">
              <a:extLst>
                <a:ext uri="{FF2B5EF4-FFF2-40B4-BE49-F238E27FC236}">
                  <a16:creationId xmlns="" xmlns:a16="http://schemas.microsoft.com/office/drawing/2014/main" id="{F0F5685C-3FD4-41BA-9451-83AB04A45501}"/>
                </a:ext>
              </a:extLst>
            </p:cNvPr>
            <p:cNvSpPr txBox="1"/>
            <p:nvPr/>
          </p:nvSpPr>
          <p:spPr>
            <a:xfrm>
              <a:off x="9153413" y="4312538"/>
              <a:ext cx="234038" cy="276999"/>
            </a:xfrm>
            <a:prstGeom prst="rect">
              <a:avLst/>
            </a:prstGeom>
            <a:noFill/>
          </p:spPr>
          <p:txBody>
            <a:bodyPr wrap="none" lIns="0" tIns="0" rIns="0" bIns="0" rtlCol="0" anchor="ctr">
              <a:spAutoFit/>
            </a:bodyPr>
            <a:lstStyle/>
            <a:p>
              <a:pPr algn="ctr"/>
              <a:r>
                <a:rPr lang="en-US" sz="1800" b="1" dirty="0">
                  <a:solidFill>
                    <a:schemeClr val="bg1"/>
                  </a:solidFill>
                </a:rPr>
                <a:t>02</a:t>
              </a:r>
              <a:endParaRPr lang="en-IN" sz="1800" b="1" dirty="0">
                <a:solidFill>
                  <a:schemeClr val="bg1"/>
                </a:solidFill>
              </a:endParaRPr>
            </a:p>
          </p:txBody>
        </p:sp>
        <p:sp>
          <p:nvSpPr>
            <p:cNvPr id="14" name="TextBox 13">
              <a:extLst>
                <a:ext uri="{FF2B5EF4-FFF2-40B4-BE49-F238E27FC236}">
                  <a16:creationId xmlns="" xmlns:a16="http://schemas.microsoft.com/office/drawing/2014/main" id="{58175713-F0EF-4A2A-98A2-F8DADA739ABE}"/>
                </a:ext>
              </a:extLst>
            </p:cNvPr>
            <p:cNvSpPr txBox="1"/>
            <p:nvPr/>
          </p:nvSpPr>
          <p:spPr>
            <a:xfrm>
              <a:off x="6778016" y="4266371"/>
              <a:ext cx="2001625" cy="369332"/>
            </a:xfrm>
            <a:prstGeom prst="rect">
              <a:avLst/>
            </a:prstGeom>
            <a:noFill/>
          </p:spPr>
          <p:txBody>
            <a:bodyPr wrap="square" rtlCol="0" anchor="ctr">
              <a:spAutoFit/>
            </a:bodyPr>
            <a:lstStyle/>
            <a:p>
              <a:pPr algn="r"/>
              <a:r>
                <a:rPr lang="en-IN" sz="1800" b="1" dirty="0">
                  <a:solidFill>
                    <a:schemeClr val="bg1"/>
                  </a:solidFill>
                </a:rPr>
                <a:t>TABLE UDF</a:t>
              </a:r>
            </a:p>
          </p:txBody>
        </p:sp>
      </p:grpSp>
      <p:sp>
        <p:nvSpPr>
          <p:cNvPr id="15" name="Rectangle 14">
            <a:extLst>
              <a:ext uri="{FF2B5EF4-FFF2-40B4-BE49-F238E27FC236}">
                <a16:creationId xmlns="" xmlns:a16="http://schemas.microsoft.com/office/drawing/2014/main"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sz="1800" b="1" dirty="0">
                <a:solidFill>
                  <a:schemeClr val="bg1"/>
                </a:solidFill>
              </a:rPr>
              <a:t>Scalar</a:t>
            </a:r>
            <a:r>
              <a:rPr lang="en-US" sz="1800" dirty="0">
                <a:solidFill>
                  <a:schemeClr val="bg1"/>
                </a:solidFill>
              </a:rPr>
              <a:t> UDFs are </a:t>
            </a:r>
            <a:r>
              <a:rPr lang="en-US" sz="1800" b="1" dirty="0">
                <a:solidFill>
                  <a:schemeClr val="bg1"/>
                </a:solidFill>
              </a:rPr>
              <a:t>user</a:t>
            </a:r>
            <a:r>
              <a:rPr lang="en-US" sz="1800" dirty="0">
                <a:solidFill>
                  <a:schemeClr val="bg1"/>
                </a:solidFill>
              </a:rPr>
              <a:t>-</a:t>
            </a:r>
            <a:r>
              <a:rPr lang="en-US" sz="1800" b="1" dirty="0">
                <a:solidFill>
                  <a:schemeClr val="bg1"/>
                </a:solidFill>
              </a:rPr>
              <a:t>defined functions</a:t>
            </a:r>
            <a:r>
              <a:rPr lang="en-US" sz="1800" dirty="0">
                <a:solidFill>
                  <a:schemeClr val="bg1"/>
                </a:solidFill>
              </a:rPr>
              <a:t> which accept multiple input parameters and result exactly one </a:t>
            </a:r>
            <a:r>
              <a:rPr lang="en-US" sz="1800" b="1" dirty="0">
                <a:solidFill>
                  <a:schemeClr val="bg1"/>
                </a:solidFill>
              </a:rPr>
              <a:t>scalar</a:t>
            </a:r>
            <a:r>
              <a:rPr lang="en-US" sz="1800" dirty="0">
                <a:solidFill>
                  <a:schemeClr val="bg1"/>
                </a:solidFill>
              </a:rPr>
              <a:t> value. These </a:t>
            </a:r>
            <a:r>
              <a:rPr lang="en-US" sz="1800" b="1" dirty="0">
                <a:solidFill>
                  <a:schemeClr val="bg1"/>
                </a:solidFill>
              </a:rPr>
              <a:t>functions</a:t>
            </a:r>
            <a:r>
              <a:rPr lang="en-US" sz="1800" dirty="0">
                <a:solidFill>
                  <a:schemeClr val="bg1"/>
                </a:solidFill>
              </a:rPr>
              <a:t> allow the developer to encapsulate complex algorithms into manageable, reusable code which can then be nested within the field list of a SELECT statement.</a:t>
            </a:r>
            <a:endParaRPr lang="en-IN" sz="18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 xmlns:a16="http://schemas.microsoft.com/office/drawing/2014/main"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sz="1800" dirty="0">
                <a:solidFill>
                  <a:schemeClr val="bg1"/>
                </a:solidFill>
              </a:rPr>
              <a:t>A table UDF is a user-defined function that returns data of a table type. The return type of a table-valued function is a table, therefore, you can use the table-valued function just like you would use a table.</a:t>
            </a:r>
          </a:p>
          <a:p>
            <a:pPr algn="just"/>
            <a:r>
              <a:rPr lang="en-US" sz="1800" dirty="0">
                <a:solidFill>
                  <a:schemeClr val="bg1"/>
                </a:solidFill>
              </a:rPr>
              <a:t>Syntax:</a:t>
            </a:r>
          </a:p>
          <a:p>
            <a:pPr algn="just"/>
            <a:r>
              <a:rPr lang="en-US" sz="1800" dirty="0">
                <a:solidFill>
                  <a:schemeClr val="bg1"/>
                </a:solidFill>
              </a:rPr>
              <a:t>CREATE FUNCTION funcname(p1 type)</a:t>
            </a:r>
          </a:p>
          <a:p>
            <a:pPr algn="just"/>
            <a:r>
              <a:rPr lang="en-US" sz="1800" dirty="0">
                <a:solidFill>
                  <a:schemeClr val="bg1"/>
                </a:solidFill>
              </a:rPr>
              <a:t>DEFAULT SCHEMA schemaname</a:t>
            </a:r>
          </a:p>
          <a:p>
            <a:pPr algn="just"/>
            <a:r>
              <a:rPr lang="en-US" sz="1800" dirty="0">
                <a:solidFill>
                  <a:schemeClr val="bg1"/>
                </a:solidFill>
              </a:rPr>
              <a:t>AS BEGIN</a:t>
            </a:r>
          </a:p>
          <a:p>
            <a:pPr algn="just"/>
            <a:endParaRPr lang="en-US" sz="1800" dirty="0">
              <a:solidFill>
                <a:schemeClr val="bg1"/>
              </a:solidFill>
            </a:endParaRPr>
          </a:p>
          <a:p>
            <a:pPr algn="just"/>
            <a:r>
              <a:rPr lang="en-US" sz="1800" dirty="0">
                <a:solidFill>
                  <a:schemeClr val="bg1"/>
                </a:solidFill>
              </a:rPr>
              <a:t>END;</a:t>
            </a:r>
          </a:p>
        </p:txBody>
      </p:sp>
      <p:grpSp>
        <p:nvGrpSpPr>
          <p:cNvPr id="17" name="Group 16">
            <a:extLst>
              <a:ext uri="{FF2B5EF4-FFF2-40B4-BE49-F238E27FC236}">
                <a16:creationId xmlns=""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18" name="Oval 17">
              <a:extLst>
                <a:ext uri="{FF2B5EF4-FFF2-40B4-BE49-F238E27FC236}">
                  <a16:creationId xmlns=""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19" name="Freeform 7">
              <a:extLst>
                <a:ext uri="{FF2B5EF4-FFF2-40B4-BE49-F238E27FC236}">
                  <a16:creationId xmlns=""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0" name="Freeform 8">
              <a:extLst>
                <a:ext uri="{FF2B5EF4-FFF2-40B4-BE49-F238E27FC236}">
                  <a16:creationId xmlns=""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1" name="Freeform 9">
              <a:extLst>
                <a:ext uri="{FF2B5EF4-FFF2-40B4-BE49-F238E27FC236}">
                  <a16:creationId xmlns=""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2" name="Freeform 10">
              <a:extLst>
                <a:ext uri="{FF2B5EF4-FFF2-40B4-BE49-F238E27FC236}">
                  <a16:creationId xmlns=""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3" name="Freeform 11">
              <a:extLst>
                <a:ext uri="{FF2B5EF4-FFF2-40B4-BE49-F238E27FC236}">
                  <a16:creationId xmlns=""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4" name="Freeform 12">
              <a:extLst>
                <a:ext uri="{FF2B5EF4-FFF2-40B4-BE49-F238E27FC236}">
                  <a16:creationId xmlns=""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5" name="Freeform 13">
              <a:extLst>
                <a:ext uri="{FF2B5EF4-FFF2-40B4-BE49-F238E27FC236}">
                  <a16:creationId xmlns=""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6" name="Freeform 14">
              <a:extLst>
                <a:ext uri="{FF2B5EF4-FFF2-40B4-BE49-F238E27FC236}">
                  <a16:creationId xmlns=""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7" name="Freeform 15">
              <a:extLst>
                <a:ext uri="{FF2B5EF4-FFF2-40B4-BE49-F238E27FC236}">
                  <a16:creationId xmlns=""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8" name="Freeform 16">
              <a:extLst>
                <a:ext uri="{FF2B5EF4-FFF2-40B4-BE49-F238E27FC236}">
                  <a16:creationId xmlns=""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29" name="Freeform 17">
              <a:extLst>
                <a:ext uri="{FF2B5EF4-FFF2-40B4-BE49-F238E27FC236}">
                  <a16:creationId xmlns=""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0" name="Freeform 19">
              <a:extLst>
                <a:ext uri="{FF2B5EF4-FFF2-40B4-BE49-F238E27FC236}">
                  <a16:creationId xmlns=""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31" name="Freeform 20">
              <a:extLst>
                <a:ext uri="{FF2B5EF4-FFF2-40B4-BE49-F238E27FC236}">
                  <a16:creationId xmlns=""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2" name="Freeform 21">
              <a:extLst>
                <a:ext uri="{FF2B5EF4-FFF2-40B4-BE49-F238E27FC236}">
                  <a16:creationId xmlns=""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3" name="Freeform 22">
              <a:extLst>
                <a:ext uri="{FF2B5EF4-FFF2-40B4-BE49-F238E27FC236}">
                  <a16:creationId xmlns=""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4" name="Line 23">
              <a:extLst>
                <a:ext uri="{FF2B5EF4-FFF2-40B4-BE49-F238E27FC236}">
                  <a16:creationId xmlns=""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5" name="Line 24">
              <a:extLst>
                <a:ext uri="{FF2B5EF4-FFF2-40B4-BE49-F238E27FC236}">
                  <a16:creationId xmlns=""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6" name="Freeform 25">
              <a:extLst>
                <a:ext uri="{FF2B5EF4-FFF2-40B4-BE49-F238E27FC236}">
                  <a16:creationId xmlns=""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sp>
        <p:nvSpPr>
          <p:cNvPr id="37" name="Freeform 7">
            <a:extLst>
              <a:ext uri="{FF2B5EF4-FFF2-40B4-BE49-F238E27FC236}">
                <a16:creationId xmlns=""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
        <p:nvSpPr>
          <p:cNvPr id="3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7059945" y="1772816"/>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Funda Fox on SQL Script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261764" y="865743"/>
            <a:ext cx="11292008" cy="3139321"/>
          </a:xfrm>
          <a:prstGeom prst="rect">
            <a:avLst/>
          </a:prstGeom>
          <a:noFill/>
        </p:spPr>
        <p:txBody>
          <a:bodyPr wrap="square" rtlCol="0">
            <a:spAutoFit/>
          </a:bodyPr>
          <a:lstStyle/>
          <a:p>
            <a:pPr marL="285750" indent="-285750" algn="just">
              <a:buFontTx/>
              <a:buChar char="-"/>
            </a:pPr>
            <a:r>
              <a:rPr lang="en-US" sz="1800" dirty="0">
                <a:solidFill>
                  <a:schemeClr val="bg1"/>
                </a:solidFill>
              </a:rPr>
              <a:t>SQL Script is not case-sensitive like ABAP.</a:t>
            </a:r>
          </a:p>
          <a:p>
            <a:pPr marL="285750" indent="-285750" algn="just">
              <a:buFontTx/>
              <a:buChar char="-"/>
            </a:pPr>
            <a:r>
              <a:rPr lang="en-US" sz="1800" dirty="0">
                <a:solidFill>
                  <a:schemeClr val="bg1"/>
                </a:solidFill>
              </a:rPr>
              <a:t>Every statement in SQL Script ends with semi-colon ( ; )</a:t>
            </a:r>
          </a:p>
          <a:p>
            <a:pPr marL="285750" indent="-285750" algn="just">
              <a:buFontTx/>
              <a:buChar char="-"/>
            </a:pPr>
            <a:r>
              <a:rPr lang="en-US" sz="1800" dirty="0">
                <a:solidFill>
                  <a:schemeClr val="bg1"/>
                </a:solidFill>
              </a:rPr>
              <a:t>When we create variables in SQL Script they are assigned NULL value and any operation with NULL becomes NULL</a:t>
            </a:r>
          </a:p>
          <a:p>
            <a:pPr marL="285750" indent="-285750" algn="just">
              <a:buFontTx/>
              <a:buChar char="-"/>
            </a:pPr>
            <a:r>
              <a:rPr lang="en-US" sz="1800" dirty="0">
                <a:solidFill>
                  <a:schemeClr val="bg1"/>
                </a:solidFill>
              </a:rPr>
              <a:t>The = is a comparison operator and := is an assignment operator</a:t>
            </a:r>
          </a:p>
          <a:p>
            <a:pPr marL="285750" indent="-285750" algn="just">
              <a:buFontTx/>
              <a:buChar char="-"/>
            </a:pPr>
            <a:r>
              <a:rPr lang="en-US" sz="1800" dirty="0">
                <a:solidFill>
                  <a:schemeClr val="bg1"/>
                </a:solidFill>
              </a:rPr>
              <a:t>When we assign value to a variable we use direct variable name but when we want to use the variable in some operations we use :variable (: is value of operator)  </a:t>
            </a:r>
            <a:r>
              <a:rPr lang="en-US" sz="1800" dirty="0">
                <a:solidFill>
                  <a:schemeClr val="bg1"/>
                </a:solidFill>
                <a:sym typeface="Wingdings" panose="05000000000000000000" pitchFamily="2" charset="2"/>
              </a:rPr>
              <a:t></a:t>
            </a:r>
          </a:p>
          <a:p>
            <a:pPr lvl="1" algn="just"/>
            <a:r>
              <a:rPr lang="en-US" sz="1800" dirty="0">
                <a:solidFill>
                  <a:schemeClr val="bg1"/>
                </a:solidFill>
              </a:rPr>
              <a:t>Declare x integer; declare y integer; declare z integer;</a:t>
            </a:r>
          </a:p>
          <a:p>
            <a:pPr lvl="1" algn="just"/>
            <a:r>
              <a:rPr lang="en-US" sz="1800" dirty="0">
                <a:solidFill>
                  <a:schemeClr val="bg1"/>
                </a:solidFill>
              </a:rPr>
              <a:t>x </a:t>
            </a:r>
            <a:r>
              <a:rPr lang="en-US" sz="1800" b="1" dirty="0">
                <a:solidFill>
                  <a:schemeClr val="bg1"/>
                </a:solidFill>
              </a:rPr>
              <a:t>:=</a:t>
            </a:r>
            <a:r>
              <a:rPr lang="en-US" sz="1800" dirty="0">
                <a:solidFill>
                  <a:schemeClr val="bg1"/>
                </a:solidFill>
              </a:rPr>
              <a:t> 10;  y </a:t>
            </a:r>
            <a:r>
              <a:rPr lang="en-US" sz="1800" b="1" dirty="0">
                <a:solidFill>
                  <a:schemeClr val="bg1"/>
                </a:solidFill>
              </a:rPr>
              <a:t>:=</a:t>
            </a:r>
            <a:r>
              <a:rPr lang="en-US" sz="1800" dirty="0">
                <a:solidFill>
                  <a:schemeClr val="bg1"/>
                </a:solidFill>
              </a:rPr>
              <a:t> 20; </a:t>
            </a:r>
            <a:r>
              <a:rPr lang="en-US" sz="1800" b="1" i="1" dirty="0">
                <a:solidFill>
                  <a:schemeClr val="bg1"/>
                </a:solidFill>
              </a:rPr>
              <a:t>z = :x + :y;</a:t>
            </a:r>
          </a:p>
          <a:p>
            <a:pPr marL="285750" indent="-285750" algn="just">
              <a:buFontTx/>
              <a:buChar char="-"/>
            </a:pPr>
            <a:r>
              <a:rPr lang="en-US" sz="1800" dirty="0">
                <a:solidFill>
                  <a:schemeClr val="bg1"/>
                </a:solidFill>
              </a:rPr>
              <a:t>We always tries to push data intensive logic using SQL Script in HANA database.</a:t>
            </a:r>
          </a:p>
          <a:p>
            <a:pPr marL="285750" indent="-285750" algn="just">
              <a:buFontTx/>
              <a:buChar char="-"/>
            </a:pPr>
            <a:r>
              <a:rPr lang="en-US" sz="1800" dirty="0">
                <a:solidFill>
                  <a:schemeClr val="bg1"/>
                </a:solidFill>
              </a:rPr>
              <a:t>Since we work with DB level directly, we need to take care of client handling.</a:t>
            </a:r>
          </a:p>
          <a:p>
            <a:pPr marL="285750" indent="-285750">
              <a:buFontTx/>
              <a:buChar char="-"/>
            </a:pPr>
            <a:endParaRPr lang="en-US" sz="1800" dirty="0">
              <a:solidFill>
                <a:schemeClr val="bg1"/>
              </a:solidFill>
            </a:endParaRPr>
          </a:p>
        </p:txBody>
      </p:sp>
      <p:sp>
        <p:nvSpPr>
          <p:cNvPr id="7" name="Rectangle 6"/>
          <p:cNvSpPr/>
          <p:nvPr/>
        </p:nvSpPr>
        <p:spPr>
          <a:xfrm>
            <a:off x="2441057" y="4939373"/>
            <a:ext cx="2044855" cy="707886"/>
          </a:xfrm>
          <a:prstGeom prst="rect">
            <a:avLst/>
          </a:prstGeom>
        </p:spPr>
        <p:txBody>
          <a:bodyPr wrap="none">
            <a:spAutoFit/>
          </a:bodyPr>
          <a:lstStyle/>
          <a:p>
            <a:r>
              <a:rPr lang="en-US" sz="2000" dirty="0">
                <a:solidFill>
                  <a:schemeClr val="bg1"/>
                </a:solidFill>
              </a:rPr>
              <a:t>Exercise Code link</a:t>
            </a:r>
          </a:p>
          <a:p>
            <a:r>
              <a:rPr lang="en-US" sz="2000" dirty="0">
                <a:solidFill>
                  <a:schemeClr val="bg1"/>
                </a:solidFill>
                <a:hlinkClick r:id="rId4"/>
              </a:rPr>
              <a:t>SQL Script Basic’s</a:t>
            </a:r>
            <a:endParaRPr lang="en-US" sz="2000" dirty="0">
              <a:solidFill>
                <a:schemeClr val="bg1"/>
              </a:solidFill>
            </a:endParaRPr>
          </a:p>
        </p:txBody>
      </p:sp>
      <p:cxnSp>
        <p:nvCxnSpPr>
          <p:cNvPr id="8" name="Straight Connector 7">
            <a:extLst>
              <a:ext uri="{FF2B5EF4-FFF2-40B4-BE49-F238E27FC236}">
                <a16:creationId xmlns="" xmlns:a16="http://schemas.microsoft.com/office/drawing/2014/main" id="{A647AA67-6DD7-4570-BBB1-A750F7A29B1E}"/>
              </a:ext>
            </a:extLst>
          </p:cNvPr>
          <p:cNvCxnSpPr/>
          <p:nvPr/>
        </p:nvCxnSpPr>
        <p:spPr>
          <a:xfrm>
            <a:off x="448221" y="4871984"/>
            <a:ext cx="751839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052" name="Picture 4" descr="Laptop User Personal Computer Computer Icons - Computer User Png Clipart -  Large Size Png Image - Pi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710" y="4901661"/>
            <a:ext cx="1222222" cy="1047619"/>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470676" y="6597352"/>
            <a:ext cx="3679710" cy="234362"/>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470676" y="6597352"/>
            <a:ext cx="3679710" cy="234362"/>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12619047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8</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15685"/>
            <a:ext cx="7964159" cy="2554545"/>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Consume HANA </a:t>
            </a:r>
            <a:r>
              <a:rPr lang="en-US" sz="2000" dirty="0" smtClean="0">
                <a:solidFill>
                  <a:schemeClr val="bg1"/>
                </a:solidFill>
              </a:rPr>
              <a:t>Objects</a:t>
            </a:r>
            <a:endParaRPr lang="en-US" sz="2000" dirty="0">
              <a:solidFill>
                <a:schemeClr val="bg1"/>
              </a:solidFill>
            </a:endParaRPr>
          </a:p>
          <a:p>
            <a:pPr marL="895243" lvl="1" indent="-285750">
              <a:buFont typeface="Wingdings" panose="05000000000000000000" pitchFamily="2" charset="2"/>
              <a:buChar char="Ø"/>
            </a:pPr>
            <a:r>
              <a:rPr lang="en-US" sz="2000" dirty="0">
                <a:solidFill>
                  <a:schemeClr val="bg1"/>
                </a:solidFill>
              </a:rPr>
              <a:t>View Proxy</a:t>
            </a:r>
          </a:p>
          <a:p>
            <a:pPr marL="285750" lvl="0" indent="-285750">
              <a:buFont typeface="Arial" panose="020B0604020202020204" pitchFamily="34" charset="0"/>
              <a:buChar char="•"/>
            </a:pPr>
            <a:r>
              <a:rPr lang="en-US" sz="2000" dirty="0">
                <a:solidFill>
                  <a:schemeClr val="bg1"/>
                </a:solidFill>
              </a:rPr>
              <a:t>SQL Script</a:t>
            </a:r>
          </a:p>
          <a:p>
            <a:pPr marL="285750" lvl="0" indent="-285750">
              <a:buFont typeface="Arial" panose="020B0604020202020204" pitchFamily="34" charset="0"/>
              <a:buChar char="•"/>
            </a:pPr>
            <a:r>
              <a:rPr lang="en-US" sz="2000" dirty="0">
                <a:solidFill>
                  <a:schemeClr val="bg1"/>
                </a:solidFill>
              </a:rPr>
              <a:t>Making Data Flow Graph</a:t>
            </a:r>
          </a:p>
          <a:p>
            <a:pPr marL="285750" lvl="0" indent="-285750">
              <a:buFont typeface="Arial" panose="020B0604020202020204" pitchFamily="34" charset="0"/>
              <a:buChar char="•"/>
            </a:pPr>
            <a:r>
              <a:rPr lang="en-US" sz="2000" dirty="0">
                <a:solidFill>
                  <a:schemeClr val="bg1"/>
                </a:solidFill>
              </a:rPr>
              <a:t>Containers</a:t>
            </a:r>
          </a:p>
          <a:p>
            <a:pPr marL="285750" lvl="0" indent="-285750">
              <a:buFont typeface="Arial" panose="020B0604020202020204" pitchFamily="34" charset="0"/>
              <a:buChar char="•"/>
            </a:pPr>
            <a:r>
              <a:rPr lang="en-US" sz="2000" dirty="0">
                <a:solidFill>
                  <a:schemeClr val="bg1"/>
                </a:solidFill>
              </a:rPr>
              <a:t>User-defined function</a:t>
            </a:r>
          </a:p>
          <a:p>
            <a:pPr marL="895243" lvl="1" indent="-285750">
              <a:buFont typeface="Wingdings" panose="05000000000000000000" pitchFamily="2" charset="2"/>
              <a:buChar char="Ø"/>
            </a:pPr>
            <a:r>
              <a:rPr lang="en-US" sz="2000" dirty="0">
                <a:solidFill>
                  <a:schemeClr val="bg1"/>
                </a:solidFill>
              </a:rPr>
              <a:t>Scaler UDF</a:t>
            </a:r>
          </a:p>
          <a:p>
            <a:pPr marL="895243" lvl="1" indent="-285750">
              <a:buFont typeface="Wingdings" panose="05000000000000000000" pitchFamily="2" charset="2"/>
              <a:buChar char="Ø"/>
            </a:pPr>
            <a:r>
              <a:rPr lang="en-US" sz="2000" dirty="0">
                <a:solidFill>
                  <a:schemeClr val="bg1"/>
                </a:solidFill>
              </a:rPr>
              <a:t>Table UDF </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56391" y="926718"/>
            <a:ext cx="11426653" cy="2862322"/>
          </a:xfrm>
          <a:prstGeom prst="rect">
            <a:avLst/>
          </a:prstGeom>
        </p:spPr>
        <p:txBody>
          <a:bodyPr wrap="square">
            <a:spAutoFit/>
          </a:bodyPr>
          <a:lstStyle/>
          <a:p>
            <a:pPr algn="just"/>
            <a:r>
              <a:rPr lang="en-US" sz="1800" dirty="0">
                <a:solidFill>
                  <a:schemeClr val="bg1"/>
                </a:solidFill>
              </a:rPr>
              <a:t>System &gt; SAP NW 7.4 SP2 </a:t>
            </a:r>
          </a:p>
          <a:p>
            <a:pPr algn="just"/>
            <a:r>
              <a:rPr lang="en-US" sz="1800" dirty="0">
                <a:solidFill>
                  <a:schemeClr val="bg1"/>
                </a:solidFill>
              </a:rPr>
              <a:t>We can use a proxy object in ABAP which allows us to point directly to the RUNTIME object of calculation view in HANA. </a:t>
            </a:r>
          </a:p>
          <a:p>
            <a:pPr algn="just"/>
            <a:r>
              <a:rPr lang="en-US" sz="1800" dirty="0">
                <a:solidFill>
                  <a:schemeClr val="bg1"/>
                </a:solidFill>
              </a:rPr>
              <a:t>Is a DDIC view which is just a bridge to our HANA view. This is a bottom-up approach which means we can only create proxy if we have HANA view created already.</a:t>
            </a:r>
          </a:p>
          <a:p>
            <a:pPr algn="just"/>
            <a:r>
              <a:rPr lang="en-US" sz="1800" dirty="0">
                <a:solidFill>
                  <a:schemeClr val="bg1"/>
                </a:solidFill>
              </a:rPr>
              <a:t>Pros:</a:t>
            </a:r>
          </a:p>
          <a:p>
            <a:pPr marL="171450" indent="-171450" algn="just">
              <a:buFontTx/>
              <a:buChar char="-"/>
            </a:pPr>
            <a:r>
              <a:rPr lang="en-US" sz="1800" dirty="0">
                <a:solidFill>
                  <a:schemeClr val="bg1"/>
                </a:solidFill>
              </a:rPr>
              <a:t>Its easy</a:t>
            </a:r>
          </a:p>
          <a:p>
            <a:pPr marL="171450" indent="-171450" algn="just">
              <a:buFontTx/>
              <a:buChar char="-"/>
            </a:pPr>
            <a:r>
              <a:rPr lang="en-US" sz="1800" dirty="0">
                <a:solidFill>
                  <a:schemeClr val="bg1"/>
                </a:solidFill>
              </a:rPr>
              <a:t>All kinds of HANA views using this</a:t>
            </a:r>
          </a:p>
          <a:p>
            <a:pPr algn="just"/>
            <a:r>
              <a:rPr lang="en-US" sz="1800" dirty="0">
                <a:solidFill>
                  <a:schemeClr val="bg1"/>
                </a:solidFill>
              </a:rPr>
              <a:t>Cons:</a:t>
            </a:r>
          </a:p>
          <a:p>
            <a:pPr marL="171450" indent="-171450" algn="just">
              <a:buFontTx/>
              <a:buChar char="-"/>
            </a:pPr>
            <a:r>
              <a:rPr lang="en-US" sz="1800" dirty="0">
                <a:solidFill>
                  <a:schemeClr val="bg1"/>
                </a:solidFill>
              </a:rPr>
              <a:t>Lifecycle is a challenge</a:t>
            </a:r>
          </a:p>
          <a:p>
            <a:pPr marL="171450" indent="-171450" algn="just">
              <a:buFontTx/>
              <a:buChar char="-"/>
            </a:pPr>
            <a:r>
              <a:rPr lang="en-US" sz="1800" dirty="0">
                <a:solidFill>
                  <a:schemeClr val="bg1"/>
                </a:solidFill>
              </a:rPr>
              <a:t>Synchronization</a:t>
            </a:r>
          </a:p>
        </p:txBody>
      </p:sp>
      <p:sp>
        <p:nvSpPr>
          <p:cNvPr id="7" name="Rectangle 6"/>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8" name="Rectangle 7"/>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9" name="Right Arrow 8"/>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Activate</a:t>
            </a:r>
          </a:p>
        </p:txBody>
      </p:sp>
      <p:pic>
        <p:nvPicPr>
          <p:cNvPr id="10"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6218555" y="1988840"/>
            <a:ext cx="4412361" cy="41151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A7AB4BE2-B0DE-407A-B951-EB87377D75D3}"/>
              </a:ext>
            </a:extLst>
          </p:cNvPr>
          <p:cNvSpPr/>
          <p:nvPr/>
        </p:nvSpPr>
        <p:spPr>
          <a:xfrm>
            <a:off x="243277"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7" name="Rectangle 6">
            <a:extLst>
              <a:ext uri="{FF2B5EF4-FFF2-40B4-BE49-F238E27FC236}">
                <a16:creationId xmlns="" xmlns:a16="http://schemas.microsoft.com/office/drawing/2014/main" id="{E50CD7C3-C713-422B-A971-6E409BA7BBEA}"/>
              </a:ext>
            </a:extLst>
          </p:cNvPr>
          <p:cNvSpPr/>
          <p:nvPr/>
        </p:nvSpPr>
        <p:spPr>
          <a:xfrm>
            <a:off x="1326706"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sp>
        <p:nvSpPr>
          <p:cNvPr id="8" name="Rectangle 7">
            <a:extLst>
              <a:ext uri="{FF2B5EF4-FFF2-40B4-BE49-F238E27FC236}">
                <a16:creationId xmlns="" xmlns:a16="http://schemas.microsoft.com/office/drawing/2014/main" id="{3956E860-A32C-4517-B1A6-CE407B5D2FD9}"/>
              </a:ext>
            </a:extLst>
          </p:cNvPr>
          <p:cNvSpPr/>
          <p:nvPr/>
        </p:nvSpPr>
        <p:spPr>
          <a:xfrm>
            <a:off x="243276"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9" name="Rectangle 8">
            <a:extLst>
              <a:ext uri="{FF2B5EF4-FFF2-40B4-BE49-F238E27FC236}">
                <a16:creationId xmlns="" xmlns:a16="http://schemas.microsoft.com/office/drawing/2014/main" id="{4BE91B86-F76C-4E1E-B705-C06EEBE528CE}"/>
              </a:ext>
            </a:extLst>
          </p:cNvPr>
          <p:cNvSpPr/>
          <p:nvPr/>
        </p:nvSpPr>
        <p:spPr>
          <a:xfrm>
            <a:off x="1428635"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10" name="Rectangle 9">
            <a:extLst>
              <a:ext uri="{FF2B5EF4-FFF2-40B4-BE49-F238E27FC236}">
                <a16:creationId xmlns="" xmlns:a16="http://schemas.microsoft.com/office/drawing/2014/main" id="{7779FEE7-2466-4BEB-847F-B867D81460B1}"/>
              </a:ext>
            </a:extLst>
          </p:cNvPr>
          <p:cNvSpPr/>
          <p:nvPr/>
        </p:nvSpPr>
        <p:spPr>
          <a:xfrm>
            <a:off x="3902938"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12" name="Straight Arrow Connector 11">
            <a:extLst>
              <a:ext uri="{FF2B5EF4-FFF2-40B4-BE49-F238E27FC236}">
                <a16:creationId xmlns="" xmlns:a16="http://schemas.microsoft.com/office/drawing/2014/main" id="{04FEFD5A-580F-419A-AC00-DDEA87F3B25C}"/>
              </a:ext>
            </a:extLst>
          </p:cNvPr>
          <p:cNvCxnSpPr>
            <a:cxnSpLocks/>
            <a:stCxn id="9" idx="3"/>
            <a:endCxn id="10" idx="1"/>
          </p:cNvCxnSpPr>
          <p:nvPr/>
        </p:nvCxnSpPr>
        <p:spPr>
          <a:xfrm flipV="1">
            <a:off x="2659558"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D784CD34-E7D6-4913-8B5A-E5FDABBCBA50}"/>
              </a:ext>
            </a:extLst>
          </p:cNvPr>
          <p:cNvSpPr txBox="1"/>
          <p:nvPr/>
        </p:nvSpPr>
        <p:spPr>
          <a:xfrm>
            <a:off x="2858850" y="5352125"/>
            <a:ext cx="1097573" cy="369332"/>
          </a:xfrm>
          <a:prstGeom prst="rect">
            <a:avLst/>
          </a:prstGeom>
          <a:noFill/>
        </p:spPr>
        <p:txBody>
          <a:bodyPr wrap="square" rtlCol="0">
            <a:spAutoFit/>
          </a:bodyPr>
          <a:lstStyle/>
          <a:p>
            <a:r>
              <a:rPr lang="en-US" sz="1800" b="1" dirty="0"/>
              <a:t>active</a:t>
            </a:r>
          </a:p>
        </p:txBody>
      </p:sp>
      <p:cxnSp>
        <p:nvCxnSpPr>
          <p:cNvPr id="14" name="Straight Arrow Connector 13">
            <a:extLst>
              <a:ext uri="{FF2B5EF4-FFF2-40B4-BE49-F238E27FC236}">
                <a16:creationId xmlns="" xmlns:a16="http://schemas.microsoft.com/office/drawing/2014/main" id="{F333D9F9-DCF4-4E7C-B75B-210E36A3F396}"/>
              </a:ext>
            </a:extLst>
          </p:cNvPr>
          <p:cNvCxnSpPr/>
          <p:nvPr/>
        </p:nvCxnSpPr>
        <p:spPr>
          <a:xfrm flipV="1">
            <a:off x="4651749"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Rectangle 14">
            <a:extLst>
              <a:ext uri="{FF2B5EF4-FFF2-40B4-BE49-F238E27FC236}">
                <a16:creationId xmlns="" xmlns:a16="http://schemas.microsoft.com/office/drawing/2014/main" id="{E448D40D-76A1-48C7-A5F1-938AFED26ECD}"/>
              </a:ext>
            </a:extLst>
          </p:cNvPr>
          <p:cNvSpPr/>
          <p:nvPr/>
        </p:nvSpPr>
        <p:spPr>
          <a:xfrm>
            <a:off x="3858616"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16" name="Rectangle: Rounded Corners 12">
            <a:extLst>
              <a:ext uri="{FF2B5EF4-FFF2-40B4-BE49-F238E27FC236}">
                <a16:creationId xmlns="" xmlns:a16="http://schemas.microsoft.com/office/drawing/2014/main" id="{66121FE7-032B-403A-9995-7F07C03CF2F1}"/>
              </a:ext>
            </a:extLst>
          </p:cNvPr>
          <p:cNvSpPr/>
          <p:nvPr/>
        </p:nvSpPr>
        <p:spPr>
          <a:xfrm>
            <a:off x="1588727"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17" name="Straight Arrow Connector 16">
            <a:extLst>
              <a:ext uri="{FF2B5EF4-FFF2-40B4-BE49-F238E27FC236}">
                <a16:creationId xmlns="" xmlns:a16="http://schemas.microsoft.com/office/drawing/2014/main" id="{CE83A2AB-24B5-41C2-AD84-8D634414CB01}"/>
              </a:ext>
            </a:extLst>
          </p:cNvPr>
          <p:cNvCxnSpPr>
            <a:stCxn id="15" idx="1"/>
            <a:endCxn id="16" idx="3"/>
          </p:cNvCxnSpPr>
          <p:nvPr/>
        </p:nvCxnSpPr>
        <p:spPr>
          <a:xfrm flipH="1" flipV="1">
            <a:off x="3264395"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 xmlns:a16="http://schemas.microsoft.com/office/drawing/2014/main" id="{AD79EAE9-1490-438F-AF90-FC92A81230F4}"/>
              </a:ext>
            </a:extLst>
          </p:cNvPr>
          <p:cNvSpPr/>
          <p:nvPr/>
        </p:nvSpPr>
        <p:spPr>
          <a:xfrm>
            <a:off x="6616319"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19" name="Rectangle 18">
            <a:extLst>
              <a:ext uri="{FF2B5EF4-FFF2-40B4-BE49-F238E27FC236}">
                <a16:creationId xmlns="" xmlns:a16="http://schemas.microsoft.com/office/drawing/2014/main" id="{A88EB17E-E1DD-41F8-A449-63746FD11C20}"/>
              </a:ext>
            </a:extLst>
          </p:cNvPr>
          <p:cNvSpPr/>
          <p:nvPr/>
        </p:nvSpPr>
        <p:spPr>
          <a:xfrm>
            <a:off x="6616318"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20" name="Rectangle 19">
            <a:extLst>
              <a:ext uri="{FF2B5EF4-FFF2-40B4-BE49-F238E27FC236}">
                <a16:creationId xmlns="" xmlns:a16="http://schemas.microsoft.com/office/drawing/2014/main" id="{2D63FB64-1237-4F79-935A-F2911727EE1F}"/>
              </a:ext>
            </a:extLst>
          </p:cNvPr>
          <p:cNvSpPr/>
          <p:nvPr/>
        </p:nvSpPr>
        <p:spPr>
          <a:xfrm>
            <a:off x="7801677"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21" name="Rectangle 20">
            <a:extLst>
              <a:ext uri="{FF2B5EF4-FFF2-40B4-BE49-F238E27FC236}">
                <a16:creationId xmlns="" xmlns:a16="http://schemas.microsoft.com/office/drawing/2014/main" id="{C0AC936B-95BA-4601-B48F-673FF85C5F76}"/>
              </a:ext>
            </a:extLst>
          </p:cNvPr>
          <p:cNvSpPr/>
          <p:nvPr/>
        </p:nvSpPr>
        <p:spPr>
          <a:xfrm>
            <a:off x="10275980"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22" name="Straight Arrow Connector 21">
            <a:extLst>
              <a:ext uri="{FF2B5EF4-FFF2-40B4-BE49-F238E27FC236}">
                <a16:creationId xmlns="" xmlns:a16="http://schemas.microsoft.com/office/drawing/2014/main" id="{20D0F6E2-0062-41DF-9DFF-7A61998133DA}"/>
              </a:ext>
            </a:extLst>
          </p:cNvPr>
          <p:cNvCxnSpPr>
            <a:cxnSpLocks/>
            <a:stCxn id="20" idx="3"/>
            <a:endCxn id="21" idx="1"/>
          </p:cNvCxnSpPr>
          <p:nvPr/>
        </p:nvCxnSpPr>
        <p:spPr>
          <a:xfrm>
            <a:off x="9032600"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1643C02D-F42A-4046-8326-E3F6E844C438}"/>
              </a:ext>
            </a:extLst>
          </p:cNvPr>
          <p:cNvSpPr txBox="1"/>
          <p:nvPr/>
        </p:nvSpPr>
        <p:spPr>
          <a:xfrm>
            <a:off x="9231892" y="5352125"/>
            <a:ext cx="1097573" cy="369332"/>
          </a:xfrm>
          <a:prstGeom prst="rect">
            <a:avLst/>
          </a:prstGeom>
          <a:noFill/>
        </p:spPr>
        <p:txBody>
          <a:bodyPr wrap="square" rtlCol="0">
            <a:spAutoFit/>
          </a:bodyPr>
          <a:lstStyle/>
          <a:p>
            <a:r>
              <a:rPr lang="en-US" sz="1800" b="1" dirty="0"/>
              <a:t>active</a:t>
            </a:r>
          </a:p>
        </p:txBody>
      </p:sp>
      <p:cxnSp>
        <p:nvCxnSpPr>
          <p:cNvPr id="24" name="Straight Arrow Connector 23">
            <a:extLst>
              <a:ext uri="{FF2B5EF4-FFF2-40B4-BE49-F238E27FC236}">
                <a16:creationId xmlns="" xmlns:a16="http://schemas.microsoft.com/office/drawing/2014/main" id="{D010A600-703D-4543-B9FC-4B21378FF0B5}"/>
              </a:ext>
            </a:extLst>
          </p:cNvPr>
          <p:cNvCxnSpPr/>
          <p:nvPr/>
        </p:nvCxnSpPr>
        <p:spPr>
          <a:xfrm flipV="1">
            <a:off x="11024791"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 name="Rectangle 24">
            <a:extLst>
              <a:ext uri="{FF2B5EF4-FFF2-40B4-BE49-F238E27FC236}">
                <a16:creationId xmlns="" xmlns:a16="http://schemas.microsoft.com/office/drawing/2014/main" id="{164AA467-DC0C-4F57-93F3-C144CC815AEF}"/>
              </a:ext>
            </a:extLst>
          </p:cNvPr>
          <p:cNvSpPr/>
          <p:nvPr/>
        </p:nvSpPr>
        <p:spPr>
          <a:xfrm>
            <a:off x="10231658"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26" name="Rectangle: Rounded Corners 25">
            <a:extLst>
              <a:ext uri="{FF2B5EF4-FFF2-40B4-BE49-F238E27FC236}">
                <a16:creationId xmlns="" xmlns:a16="http://schemas.microsoft.com/office/drawing/2014/main" id="{0334E7BE-A1B4-42A2-897C-C11B0D4A0E30}"/>
              </a:ext>
            </a:extLst>
          </p:cNvPr>
          <p:cNvSpPr/>
          <p:nvPr/>
        </p:nvSpPr>
        <p:spPr>
          <a:xfrm>
            <a:off x="7961769"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27" name="Straight Arrow Connector 26">
            <a:extLst>
              <a:ext uri="{FF2B5EF4-FFF2-40B4-BE49-F238E27FC236}">
                <a16:creationId xmlns="" xmlns:a16="http://schemas.microsoft.com/office/drawing/2014/main" id="{11D62C43-345C-4CE8-88AC-C806218119BC}"/>
              </a:ext>
            </a:extLst>
          </p:cNvPr>
          <p:cNvCxnSpPr>
            <a:stCxn id="25" idx="1"/>
            <a:endCxn id="26" idx="3"/>
          </p:cNvCxnSpPr>
          <p:nvPr/>
        </p:nvCxnSpPr>
        <p:spPr>
          <a:xfrm flipH="1" flipV="1">
            <a:off x="9637437"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 xmlns:a16="http://schemas.microsoft.com/office/drawing/2014/main" id="{E21CB135-E5D7-4C8E-8BB1-2878EB153183}"/>
              </a:ext>
            </a:extLst>
          </p:cNvPr>
          <p:cNvCxnSpPr>
            <a:cxnSpLocks/>
          </p:cNvCxnSpPr>
          <p:nvPr/>
        </p:nvCxnSpPr>
        <p:spPr>
          <a:xfrm>
            <a:off x="6124937"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29" name="Arrow: Right 29">
            <a:extLst>
              <a:ext uri="{FF2B5EF4-FFF2-40B4-BE49-F238E27FC236}">
                <a16:creationId xmlns="" xmlns:a16="http://schemas.microsoft.com/office/drawing/2014/main" id="{588FA3CA-EE1D-4103-9B56-427FD8CD8E9F}"/>
              </a:ext>
            </a:extLst>
          </p:cNvPr>
          <p:cNvSpPr/>
          <p:nvPr/>
        </p:nvSpPr>
        <p:spPr>
          <a:xfrm>
            <a:off x="5475523"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TRANSPORT</a:t>
            </a:r>
          </a:p>
        </p:txBody>
      </p:sp>
      <p:sp>
        <p:nvSpPr>
          <p:cNvPr id="30" name="Arrow: Right 32">
            <a:extLst>
              <a:ext uri="{FF2B5EF4-FFF2-40B4-BE49-F238E27FC236}">
                <a16:creationId xmlns="" xmlns:a16="http://schemas.microsoft.com/office/drawing/2014/main" id="{5A65822A-B78F-4FF9-80E7-EB27CB689794}"/>
              </a:ext>
            </a:extLst>
          </p:cNvPr>
          <p:cNvSpPr/>
          <p:nvPr/>
        </p:nvSpPr>
        <p:spPr>
          <a:xfrm>
            <a:off x="5436668"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trike="sngStrike" dirty="0">
                <a:solidFill>
                  <a:schemeClr val="tx2"/>
                </a:solidFill>
              </a:rPr>
              <a:t>DELIVERY UNIT</a:t>
            </a:r>
          </a:p>
        </p:txBody>
      </p:sp>
      <p:sp>
        <p:nvSpPr>
          <p:cNvPr id="31" name="Rectangle: Rounded Corners 87">
            <a:extLst>
              <a:ext uri="{FF2B5EF4-FFF2-40B4-BE49-F238E27FC236}">
                <a16:creationId xmlns="" xmlns:a16="http://schemas.microsoft.com/office/drawing/2014/main" id="{41B8DD3A-44AD-4C7C-BA99-F975F04C1BD6}"/>
              </a:ext>
            </a:extLst>
          </p:cNvPr>
          <p:cNvSpPr/>
          <p:nvPr/>
        </p:nvSpPr>
        <p:spPr>
          <a:xfrm>
            <a:off x="3274281"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Delivery Unit</a:t>
            </a:r>
          </a:p>
        </p:txBody>
      </p:sp>
      <p:sp>
        <p:nvSpPr>
          <p:cNvPr id="32" name="Rectangle 31">
            <a:extLst>
              <a:ext uri="{FF2B5EF4-FFF2-40B4-BE49-F238E27FC236}">
                <a16:creationId xmlns="" xmlns:a16="http://schemas.microsoft.com/office/drawing/2014/main" id="{6CBE9D27-B946-458D-9C89-15CB648EB581}"/>
              </a:ext>
            </a:extLst>
          </p:cNvPr>
          <p:cNvSpPr/>
          <p:nvPr/>
        </p:nvSpPr>
        <p:spPr>
          <a:xfrm>
            <a:off x="3224823"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HTC</a:t>
            </a:r>
          </a:p>
        </p:txBody>
      </p:sp>
      <p:cxnSp>
        <p:nvCxnSpPr>
          <p:cNvPr id="33" name="Straight Arrow Connector 32">
            <a:extLst>
              <a:ext uri="{FF2B5EF4-FFF2-40B4-BE49-F238E27FC236}">
                <a16:creationId xmlns="" xmlns:a16="http://schemas.microsoft.com/office/drawing/2014/main" id="{38C90F27-38E7-40A4-B914-59829BFF047E}"/>
              </a:ext>
            </a:extLst>
          </p:cNvPr>
          <p:cNvCxnSpPr>
            <a:cxnSpLocks/>
            <a:stCxn id="31" idx="0"/>
            <a:endCxn id="32" idx="2"/>
          </p:cNvCxnSpPr>
          <p:nvPr/>
        </p:nvCxnSpPr>
        <p:spPr>
          <a:xfrm flipH="1" flipV="1">
            <a:off x="3918500"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with Corners Rounded 93">
            <a:extLst>
              <a:ext uri="{FF2B5EF4-FFF2-40B4-BE49-F238E27FC236}">
                <a16:creationId xmlns="" xmlns:a16="http://schemas.microsoft.com/office/drawing/2014/main" id="{2FE368F4-2BF5-4FCC-A639-9FD656A0379D}"/>
              </a:ext>
            </a:extLst>
          </p:cNvPr>
          <p:cNvSpPr/>
          <p:nvPr/>
        </p:nvSpPr>
        <p:spPr>
          <a:xfrm>
            <a:off x="5300043"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Transport Container</a:t>
            </a:r>
          </a:p>
        </p:txBody>
      </p:sp>
      <p:sp>
        <p:nvSpPr>
          <p:cNvPr id="35" name="Rectangle 34">
            <a:extLst>
              <a:ext uri="{FF2B5EF4-FFF2-40B4-BE49-F238E27FC236}">
                <a16:creationId xmlns="" xmlns:a16="http://schemas.microsoft.com/office/drawing/2014/main" id="{A989A0CE-0736-4A48-ABB4-E63BD907CB75}"/>
              </a:ext>
            </a:extLst>
          </p:cNvPr>
          <p:cNvSpPr/>
          <p:nvPr/>
        </p:nvSpPr>
        <p:spPr>
          <a:xfrm>
            <a:off x="266696"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36" name="Straight Arrow Connector 35">
            <a:extLst>
              <a:ext uri="{FF2B5EF4-FFF2-40B4-BE49-F238E27FC236}">
                <a16:creationId xmlns="" xmlns:a16="http://schemas.microsoft.com/office/drawing/2014/main" id="{EA035AE1-9EE4-4488-8E54-B54BC600C1D0}"/>
              </a:ext>
            </a:extLst>
          </p:cNvPr>
          <p:cNvCxnSpPr/>
          <p:nvPr/>
        </p:nvCxnSpPr>
        <p:spPr>
          <a:xfrm>
            <a:off x="800718"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7" name="Rectangle 36">
            <a:extLst>
              <a:ext uri="{FF2B5EF4-FFF2-40B4-BE49-F238E27FC236}">
                <a16:creationId xmlns="" xmlns:a16="http://schemas.microsoft.com/office/drawing/2014/main" id="{8A2EDA61-D8E7-4FE9-A82E-B05109EAA86B}"/>
              </a:ext>
            </a:extLst>
          </p:cNvPr>
          <p:cNvSpPr/>
          <p:nvPr/>
        </p:nvSpPr>
        <p:spPr>
          <a:xfrm>
            <a:off x="332518"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38" name="Arrow: Right 157">
            <a:extLst>
              <a:ext uri="{FF2B5EF4-FFF2-40B4-BE49-F238E27FC236}">
                <a16:creationId xmlns="" xmlns:a16="http://schemas.microsoft.com/office/drawing/2014/main" id="{5244E790-1508-4975-A438-827B7A92280F}"/>
              </a:ext>
            </a:extLst>
          </p:cNvPr>
          <p:cNvSpPr/>
          <p:nvPr/>
        </p:nvSpPr>
        <p:spPr>
          <a:xfrm>
            <a:off x="1339958"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9" name="Rectangle 38">
            <a:extLst>
              <a:ext uri="{FF2B5EF4-FFF2-40B4-BE49-F238E27FC236}">
                <a16:creationId xmlns="" xmlns:a16="http://schemas.microsoft.com/office/drawing/2014/main" id="{CB8BF518-3754-4AB2-8016-AED7E894FAB3}"/>
              </a:ext>
            </a:extLst>
          </p:cNvPr>
          <p:cNvSpPr/>
          <p:nvPr/>
        </p:nvSpPr>
        <p:spPr>
          <a:xfrm>
            <a:off x="7000643"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40" name="Straight Arrow Connector 39">
            <a:extLst>
              <a:ext uri="{FF2B5EF4-FFF2-40B4-BE49-F238E27FC236}">
                <a16:creationId xmlns="" xmlns:a16="http://schemas.microsoft.com/office/drawing/2014/main" id="{24D41037-A81D-485A-944C-4EB7B3428174}"/>
              </a:ext>
            </a:extLst>
          </p:cNvPr>
          <p:cNvCxnSpPr/>
          <p:nvPr/>
        </p:nvCxnSpPr>
        <p:spPr>
          <a:xfrm>
            <a:off x="7539169"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Rectangle 40">
            <a:extLst>
              <a:ext uri="{FF2B5EF4-FFF2-40B4-BE49-F238E27FC236}">
                <a16:creationId xmlns="" xmlns:a16="http://schemas.microsoft.com/office/drawing/2014/main" id="{9644B812-80F9-4D46-9E53-9A6F1BFF6EE2}"/>
              </a:ext>
            </a:extLst>
          </p:cNvPr>
          <p:cNvSpPr/>
          <p:nvPr/>
        </p:nvSpPr>
        <p:spPr>
          <a:xfrm>
            <a:off x="6945888"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4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448171" y="868649"/>
            <a:ext cx="6078289" cy="410495"/>
          </a:xfrm>
          <a:prstGeom prst="rect">
            <a:avLst/>
          </a:prstGeom>
        </p:spPr>
        <p:txBody>
          <a:bodyPr wrap="square">
            <a:spAutoFit/>
          </a:bodyPr>
          <a:lstStyle/>
          <a:p>
            <a:r>
              <a:rPr lang="en-US" sz="2000" dirty="0">
                <a:solidFill>
                  <a:schemeClr val="bg1"/>
                </a:solidFill>
                <a:hlinkClick r:id="rId3"/>
              </a:rPr>
              <a:t>Consume HANA Object </a:t>
            </a:r>
            <a:r>
              <a:rPr lang="en-US" sz="2000" dirty="0" smtClean="0">
                <a:solidFill>
                  <a:schemeClr val="bg1"/>
                </a:solidFill>
                <a:hlinkClick r:id="rId3"/>
              </a:rPr>
              <a:t>by View </a:t>
            </a:r>
            <a:r>
              <a:rPr lang="en-US" sz="2000" dirty="0">
                <a:solidFill>
                  <a:schemeClr val="bg1"/>
                </a:solidFill>
                <a:hlinkClick r:id="rId3"/>
              </a:rPr>
              <a:t>Proxy</a:t>
            </a:r>
            <a:endParaRPr lang="en-US" sz="2000" dirty="0">
              <a:solidFill>
                <a:schemeClr val="bg1"/>
              </a:solidFill>
            </a:endParaRPr>
          </a:p>
        </p:txBody>
      </p:sp>
      <p:pic>
        <p:nvPicPr>
          <p:cNvPr id="7" name="Picture 2" descr="Proxy server abstract concept | Free Vector on Freepik"/>
          <p:cNvPicPr>
            <a:picLocks noChangeAspect="1" noChangeArrowheads="1"/>
          </p:cNvPicPr>
          <p:nvPr/>
        </p:nvPicPr>
        <p:blipFill rotWithShape="1">
          <a:blip r:embed="rId4">
            <a:extLst>
              <a:ext uri="{28A0092B-C50C-407E-A947-70E740481C1C}">
                <a14:useLocalDpi xmlns:a14="http://schemas.microsoft.com/office/drawing/2010/main" val="0"/>
              </a:ext>
            </a:extLst>
          </a:blip>
          <a:srcRect b="11566"/>
          <a:stretch/>
        </p:blipFill>
        <p:spPr bwMode="auto">
          <a:xfrm>
            <a:off x="3502124" y="1628800"/>
            <a:ext cx="5306759" cy="469297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Script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19028" y="893619"/>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schemeClr val="bg1"/>
                </a:solidFill>
                <a:effectLst/>
                <a:uLnTx/>
                <a:uFillTx/>
                <a:latin typeface="Calibri"/>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sz="1800" dirty="0">
              <a:solidFill>
                <a:schemeClr val="bg1"/>
              </a:solidFill>
              <a:latin typeface="Calibri"/>
            </a:endParaRPr>
          </a:p>
          <a:p>
            <a:pPr lvl="0">
              <a:defRPr/>
            </a:pPr>
            <a:r>
              <a:rPr lang="en-US" sz="1800" dirty="0">
                <a:solidFill>
                  <a:schemeClr val="bg1"/>
                </a:solidFill>
                <a:hlinkClick r:id="rId3"/>
              </a:rPr>
              <a:t>https://help.sap.com/viewer/product/SAP_HANA_PLATFORM/2.0.05/en-US?task=discover_task</a:t>
            </a:r>
            <a:endParaRPr lang="en-US" sz="1800" dirty="0">
              <a:solidFill>
                <a:schemeClr val="bg1"/>
              </a:solidFill>
            </a:endParaRPr>
          </a:p>
          <a:p>
            <a:pPr lvl="0">
              <a:defRPr/>
            </a:pPr>
            <a:r>
              <a:rPr lang="en-US" sz="1800" dirty="0">
                <a:solidFill>
                  <a:schemeClr val="bg1"/>
                </a:solidFill>
                <a:hlinkClick r:id="rId4"/>
              </a:rPr>
              <a:t>https://help.sap.com/viewer/de2486ee947e43e684d39702027f8a94/2.0.05/en-US</a:t>
            </a:r>
            <a:endParaRPr lang="en-US" sz="1800" dirty="0">
              <a:solidFill>
                <a:schemeClr val="bg1"/>
              </a:solidFill>
            </a:endParaRPr>
          </a:p>
          <a:p>
            <a:pPr lvl="0">
              <a:defRPr/>
            </a:pPr>
            <a:endParaRPr kumimoji="0" lang="en-US" sz="1800" i="0" u="none" strike="noStrike" kern="1200" cap="none" spc="0" normalizeH="0" baseline="0" noProof="0" dirty="0">
              <a:ln>
                <a:noFill/>
              </a:ln>
              <a:solidFill>
                <a:schemeClr val="bg1"/>
              </a:solidFill>
              <a:effectLst/>
              <a:uLnTx/>
              <a:uFillTx/>
              <a:latin typeface="Calibri"/>
            </a:endParaRPr>
          </a:p>
        </p:txBody>
      </p:sp>
      <p:pic>
        <p:nvPicPr>
          <p:cNvPr id="1026" name="Picture 2" descr="IconsETC » Flat circle white on black mime types document sq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64" y="2708920"/>
            <a:ext cx="3901440" cy="390144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Categories of SQL Script Code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a:extLst>
              <a:ext uri="{FF2B5EF4-FFF2-40B4-BE49-F238E27FC236}">
                <a16:creationId xmlns=""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7" name="Rectangle 6">
              <a:extLst>
                <a:ext uri="{FF2B5EF4-FFF2-40B4-BE49-F238E27FC236}">
                  <a16:creationId xmlns=""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Freeform: Shape 5">
              <a:extLst>
                <a:ext uri="{FF2B5EF4-FFF2-40B4-BE49-F238E27FC236}">
                  <a16:creationId xmlns=""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9" name="Freeform: Shape 9">
              <a:extLst>
                <a:ext uri="{FF2B5EF4-FFF2-40B4-BE49-F238E27FC236}">
                  <a16:creationId xmlns=""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0" name="Oval 9">
              <a:extLst>
                <a:ext uri="{FF2B5EF4-FFF2-40B4-BE49-F238E27FC236}">
                  <a16:creationId xmlns=""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2 Types</a:t>
              </a:r>
            </a:p>
          </p:txBody>
        </p:sp>
        <p:sp>
          <p:nvSpPr>
            <p:cNvPr id="12" name="TextBox 11">
              <a:extLst>
                <a:ext uri="{FF2B5EF4-FFF2-40B4-BE49-F238E27FC236}">
                  <a16:creationId xmlns="" xmlns:a16="http://schemas.microsoft.com/office/drawing/2014/main" id="{B9BA3853-BF39-4596-BD9D-277117077914}"/>
                </a:ext>
              </a:extLst>
            </p:cNvPr>
            <p:cNvSpPr txBox="1"/>
            <p:nvPr/>
          </p:nvSpPr>
          <p:spPr>
            <a:xfrm>
              <a:off x="3015464" y="3992138"/>
              <a:ext cx="1898141" cy="305233"/>
            </a:xfrm>
            <a:prstGeom prst="rect">
              <a:avLst/>
            </a:prstGeom>
            <a:noFill/>
          </p:spPr>
          <p:txBody>
            <a:bodyPr wrap="squar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13" name="TextBox 12">
              <a:extLst>
                <a:ext uri="{FF2B5EF4-FFF2-40B4-BE49-F238E27FC236}">
                  <a16:creationId xmlns=""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14" name="TextBox 13">
              <a:extLst>
                <a:ext uri="{FF2B5EF4-FFF2-40B4-BE49-F238E27FC236}">
                  <a16:creationId xmlns=""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 logic</a:t>
              </a:r>
            </a:p>
          </p:txBody>
        </p:sp>
        <p:sp>
          <p:nvSpPr>
            <p:cNvPr id="15" name="Arc 14">
              <a:extLst>
                <a:ext uri="{FF2B5EF4-FFF2-40B4-BE49-F238E27FC236}">
                  <a16:creationId xmlns=""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800">
                <a:solidFill>
                  <a:schemeClr val="bg1"/>
                </a:solidFill>
              </a:endParaRPr>
            </a:p>
          </p:txBody>
        </p:sp>
      </p:grpSp>
      <p:sp>
        <p:nvSpPr>
          <p:cNvPr id="16" name="TextBox 15">
            <a:extLst>
              <a:ext uri="{FF2B5EF4-FFF2-40B4-BE49-F238E27FC236}">
                <a16:creationId xmlns=""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sz="1800">
                <a:solidFill>
                  <a:schemeClr val="bg1"/>
                </a:solidFill>
                <a:latin typeface="Open Sans" panose="020B0606030504020204" pitchFamily="34" charset="0"/>
                <a:ea typeface="Open Sans" panose="020B0606030504020204" pitchFamily="34" charset="0"/>
                <a:cs typeface="Open Sans" panose="020B0606030504020204" pitchFamily="34" charset="0"/>
              </a:rPr>
              <a:t>Dataflow </a:t>
            </a: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 Pure SQL Statement</a:t>
            </a:r>
          </a:p>
        </p:txBody>
      </p:sp>
      <p:sp>
        <p:nvSpPr>
          <p:cNvPr id="17" name="Rectangle 16">
            <a:extLst>
              <a:ext uri="{FF2B5EF4-FFF2-40B4-BE49-F238E27FC236}">
                <a16:creationId xmlns="" xmlns:a16="http://schemas.microsoft.com/office/drawing/2014/main" id="{925CC1E3-99DA-4568-BE9F-2177C06DAF2D}"/>
              </a:ext>
            </a:extLst>
          </p:cNvPr>
          <p:cNvSpPr/>
          <p:nvPr/>
        </p:nvSpPr>
        <p:spPr>
          <a:xfrm>
            <a:off x="7655698" y="1642750"/>
            <a:ext cx="3184580" cy="1200329"/>
          </a:xfrm>
          <a:prstGeom prst="rect">
            <a:avLst/>
          </a:prstGeom>
        </p:spPr>
        <p:txBody>
          <a:bodyPr wrap="square" lIns="0" rIns="0" anchor="t">
            <a:spAutoFit/>
          </a:bodyPr>
          <a:lstStyle/>
          <a:p>
            <a:pPr marL="285750" indent="-285750">
              <a:buFontTx/>
              <a:buChar char="-"/>
            </a:pPr>
            <a:r>
              <a:rPr lang="en-US" sz="1800" dirty="0">
                <a:solidFill>
                  <a:schemeClr val="bg1"/>
                </a:solidFill>
              </a:rPr>
              <a:t>Code gets converted to Data Flow Graph</a:t>
            </a:r>
          </a:p>
          <a:p>
            <a:pPr marL="285750" indent="-285750">
              <a:buFontTx/>
              <a:buChar char="-"/>
            </a:pPr>
            <a:r>
              <a:rPr lang="en-US" sz="1800" dirty="0">
                <a:solidFill>
                  <a:schemeClr val="bg1"/>
                </a:solidFill>
              </a:rPr>
              <a:t>It has strong chances of getting executed in Parallel mode</a:t>
            </a:r>
          </a:p>
        </p:txBody>
      </p:sp>
      <p:sp>
        <p:nvSpPr>
          <p:cNvPr id="18" name="TextBox 17">
            <a:extLst>
              <a:ext uri="{FF2B5EF4-FFF2-40B4-BE49-F238E27FC236}">
                <a16:creationId xmlns=""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sz="1800" dirty="0">
                <a:solidFill>
                  <a:schemeClr val="bg1"/>
                </a:solidFill>
                <a:latin typeface="Open Sans" panose="020B0606030504020204"/>
              </a:rPr>
              <a:t>Orchestration Logic(IF, LOOPS, EXCEP, FOR, WHILE)</a:t>
            </a:r>
          </a:p>
        </p:txBody>
      </p:sp>
      <p:sp>
        <p:nvSpPr>
          <p:cNvPr id="19" name="Rectangle 18">
            <a:extLst>
              <a:ext uri="{FF2B5EF4-FFF2-40B4-BE49-F238E27FC236}">
                <a16:creationId xmlns="" xmlns:a16="http://schemas.microsoft.com/office/drawing/2014/main" id="{17876363-FC04-4D16-9A53-42C7EA0174BE}"/>
              </a:ext>
            </a:extLst>
          </p:cNvPr>
          <p:cNvSpPr/>
          <p:nvPr/>
        </p:nvSpPr>
        <p:spPr>
          <a:xfrm>
            <a:off x="8012077" y="5746030"/>
            <a:ext cx="2828201" cy="923330"/>
          </a:xfrm>
          <a:prstGeom prst="rect">
            <a:avLst/>
          </a:prstGeom>
        </p:spPr>
        <p:txBody>
          <a:bodyPr wrap="square" lIns="0" rIns="0" anchor="t">
            <a:spAutoFit/>
          </a:bodyPr>
          <a:lstStyle/>
          <a:p>
            <a:pPr marL="285750" indent="-285750">
              <a:buFontTx/>
              <a:buChar char="-"/>
            </a:pPr>
            <a:r>
              <a:rPr lang="en-US" sz="1800" dirty="0">
                <a:solidFill>
                  <a:schemeClr val="bg1"/>
                </a:solidFill>
              </a:rPr>
              <a:t>Used for Complex logic</a:t>
            </a:r>
          </a:p>
          <a:p>
            <a:pPr marL="285750" indent="-285750">
              <a:buFontTx/>
              <a:buChar char="-"/>
            </a:pPr>
            <a:r>
              <a:rPr lang="en-US" sz="1800" dirty="0">
                <a:solidFill>
                  <a:schemeClr val="bg1"/>
                </a:solidFill>
              </a:rPr>
              <a:t>There is no parallel processing</a:t>
            </a:r>
          </a:p>
        </p:txBody>
      </p:sp>
      <p:sp>
        <p:nvSpPr>
          <p:cNvPr id="20"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Data Flow Logic</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40340" y="954008"/>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Lt_Sales = SELECT * FROM snwd_so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Lt_Purchase = SELECT * FROM snwd_po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SELECT sum(GROSS_AMOUNT) from </a:t>
            </a:r>
            <a:r>
              <a:rPr lang="en-US" sz="1800" b="1" dirty="0">
                <a:solidFill>
                  <a:schemeClr val="bg1"/>
                </a:solidFill>
                <a:latin typeface="Calibri"/>
              </a:rPr>
              <a:t>:lt_sales;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If possible, put all imperative logic at the end of your </a:t>
            </a:r>
            <a:r>
              <a:rPr lang="en-US" sz="1800" b="1" dirty="0">
                <a:solidFill>
                  <a:schemeClr val="bg1"/>
                </a:solidFill>
                <a:latin typeface="Calibri"/>
              </a:rPr>
              <a:t>container</a:t>
            </a:r>
          </a:p>
        </p:txBody>
      </p:sp>
      <p:sp>
        <p:nvSpPr>
          <p:cNvPr id="7" name="Oval 6">
            <a:extLst>
              <a:ext uri="{FF2B5EF4-FFF2-40B4-BE49-F238E27FC236}">
                <a16:creationId xmlns=""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7">
            <a:extLst>
              <a:ext uri="{FF2B5EF4-FFF2-40B4-BE49-F238E27FC236}">
                <a16:creationId xmlns=""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9">
            <a:extLst>
              <a:ext uri="{FF2B5EF4-FFF2-40B4-BE49-F238E27FC236}">
                <a16:creationId xmlns=""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6" name="Oval 15">
            <a:extLst>
              <a:ext uri="{FF2B5EF4-FFF2-40B4-BE49-F238E27FC236}">
                <a16:creationId xmlns=""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7" name="Rectangle 16">
            <a:extLst>
              <a:ext uri="{FF2B5EF4-FFF2-40B4-BE49-F238E27FC236}">
                <a16:creationId xmlns=""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1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Containers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552300" y="858198"/>
            <a:ext cx="1102708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a:rPr>
              <a:t>Which contains SQL Script code, Types of containers in HANA</a:t>
            </a:r>
            <a:endParaRPr kumimoji="0" lang="en-US" sz="1600" b="0" i="0" u="none" strike="noStrike" kern="1200" cap="none" spc="0" normalizeH="0" baseline="0" noProof="0" dirty="0">
              <a:ln>
                <a:noFill/>
              </a:ln>
              <a:solidFill>
                <a:schemeClr val="bg1"/>
              </a:solidFill>
              <a:effectLst/>
              <a:uLnTx/>
              <a:uFillTx/>
              <a:latin typeface="Calibri"/>
            </a:endParaRPr>
          </a:p>
        </p:txBody>
      </p:sp>
      <p:sp>
        <p:nvSpPr>
          <p:cNvPr id="7" name="Freeform 6">
            <a:extLst>
              <a:ext uri="{FF2B5EF4-FFF2-40B4-BE49-F238E27FC236}">
                <a16:creationId xmlns=""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8" name="Freeform 7">
            <a:extLst>
              <a:ext uri="{FF2B5EF4-FFF2-40B4-BE49-F238E27FC236}">
                <a16:creationId xmlns=""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9" name="Freeform 8">
            <a:extLst>
              <a:ext uri="{FF2B5EF4-FFF2-40B4-BE49-F238E27FC236}">
                <a16:creationId xmlns=""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10" name="Oval 9">
            <a:extLst>
              <a:ext uri="{FF2B5EF4-FFF2-40B4-BE49-F238E27FC236}">
                <a16:creationId xmlns=""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2" name="Oval 11">
            <a:extLst>
              <a:ext uri="{FF2B5EF4-FFF2-40B4-BE49-F238E27FC236}">
                <a16:creationId xmlns=""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3" name="Oval 12">
            <a:extLst>
              <a:ext uri="{FF2B5EF4-FFF2-40B4-BE49-F238E27FC236}">
                <a16:creationId xmlns=""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cxnSp>
        <p:nvCxnSpPr>
          <p:cNvPr id="14" name="Straight Connector 13">
            <a:extLst>
              <a:ext uri="{FF2B5EF4-FFF2-40B4-BE49-F238E27FC236}">
                <a16:creationId xmlns=""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Test, put a code for One–time execution.</a:t>
            </a:r>
          </a:p>
          <a:p>
            <a:pPr marL="285750" indent="-285750">
              <a:buFontTx/>
              <a:buChar char="-"/>
            </a:pPr>
            <a:r>
              <a:rPr lang="en-US" sz="1600" dirty="0">
                <a:solidFill>
                  <a:schemeClr val="bg1"/>
                </a:solidFill>
              </a:rPr>
              <a:t>Requires a compilation every time you run.</a:t>
            </a:r>
          </a:p>
          <a:p>
            <a:r>
              <a:rPr lang="en-US" sz="1600" dirty="0">
                <a:solidFill>
                  <a:schemeClr val="bg1"/>
                </a:solidFill>
              </a:rPr>
              <a:t>DO BEGIN</a:t>
            </a:r>
          </a:p>
          <a:p>
            <a:r>
              <a:rPr lang="en-US" sz="1600" dirty="0">
                <a:solidFill>
                  <a:schemeClr val="bg1"/>
                </a:solidFill>
              </a:rPr>
              <a:t>--- SQL Script Coda</a:t>
            </a:r>
          </a:p>
          <a:p>
            <a:r>
              <a:rPr lang="en-US" sz="1600" dirty="0">
                <a:solidFill>
                  <a:schemeClr val="bg1"/>
                </a:solidFill>
              </a:rPr>
              <a:t>END;</a:t>
            </a:r>
          </a:p>
        </p:txBody>
      </p:sp>
      <p:sp>
        <p:nvSpPr>
          <p:cNvPr id="18" name="TextBox 17">
            <a:extLst>
              <a:ext uri="{FF2B5EF4-FFF2-40B4-BE49-F238E27FC236}">
                <a16:creationId xmlns="" xmlns:a16="http://schemas.microsoft.com/office/drawing/2014/main" id="{8E1FC2AA-6E17-4AC4-836D-DF84FE9662C2}"/>
              </a:ext>
            </a:extLst>
          </p:cNvPr>
          <p:cNvSpPr txBox="1"/>
          <p:nvPr/>
        </p:nvSpPr>
        <p:spPr>
          <a:xfrm>
            <a:off x="1046152" y="1333436"/>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1.</a:t>
            </a:r>
          </a:p>
        </p:txBody>
      </p:sp>
      <p:sp>
        <p:nvSpPr>
          <p:cNvPr id="19" name="TextBox 18">
            <a:extLst>
              <a:ext uri="{FF2B5EF4-FFF2-40B4-BE49-F238E27FC236}">
                <a16:creationId xmlns="" xmlns:a16="http://schemas.microsoft.com/office/drawing/2014/main" id="{44CEB5A5-8FB9-4501-ABFB-AE5A8D5F74FC}"/>
              </a:ext>
            </a:extLst>
          </p:cNvPr>
          <p:cNvSpPr txBox="1"/>
          <p:nvPr/>
        </p:nvSpPr>
        <p:spPr>
          <a:xfrm>
            <a:off x="1077707" y="1668735"/>
            <a:ext cx="2537158"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20" name="Group 19">
            <a:extLst>
              <a:ext uri="{FF2B5EF4-FFF2-40B4-BE49-F238E27FC236}">
                <a16:creationId xmlns="" xmlns:a16="http://schemas.microsoft.com/office/drawing/2014/main" id="{CF7586A6-F552-4065-A1FE-29E4B2685E32}"/>
              </a:ext>
            </a:extLst>
          </p:cNvPr>
          <p:cNvGrpSpPr/>
          <p:nvPr/>
        </p:nvGrpSpPr>
        <p:grpSpPr>
          <a:xfrm>
            <a:off x="399195" y="1616545"/>
            <a:ext cx="607909" cy="464813"/>
            <a:chOff x="2001838" y="4022726"/>
            <a:chExt cx="5207000" cy="4332287"/>
          </a:xfrm>
          <a:solidFill>
            <a:schemeClr val="accent1"/>
          </a:solidFill>
        </p:grpSpPr>
        <p:sp>
          <p:nvSpPr>
            <p:cNvPr id="21" name="Freeform 85">
              <a:extLst>
                <a:ext uri="{FF2B5EF4-FFF2-40B4-BE49-F238E27FC236}">
                  <a16:creationId xmlns=""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dirty="0">
                <a:solidFill>
                  <a:schemeClr val="bg1"/>
                </a:solidFill>
              </a:endParaRPr>
            </a:p>
          </p:txBody>
        </p:sp>
        <p:sp>
          <p:nvSpPr>
            <p:cNvPr id="22" name="Freeform 86">
              <a:extLst>
                <a:ext uri="{FF2B5EF4-FFF2-40B4-BE49-F238E27FC236}">
                  <a16:creationId xmlns=""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3" name="Freeform 87">
              <a:extLst>
                <a:ext uri="{FF2B5EF4-FFF2-40B4-BE49-F238E27FC236}">
                  <a16:creationId xmlns=""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4" name="Freeform 88">
              <a:extLst>
                <a:ext uri="{FF2B5EF4-FFF2-40B4-BE49-F238E27FC236}">
                  <a16:creationId xmlns=""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25" name="Group 24">
            <a:extLst>
              <a:ext uri="{FF2B5EF4-FFF2-40B4-BE49-F238E27FC236}">
                <a16:creationId xmlns=""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26" name="Freeform 200">
              <a:extLst>
                <a:ext uri="{FF2B5EF4-FFF2-40B4-BE49-F238E27FC236}">
                  <a16:creationId xmlns=""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7" name="Freeform 201">
              <a:extLst>
                <a:ext uri="{FF2B5EF4-FFF2-40B4-BE49-F238E27FC236}">
                  <a16:creationId xmlns=""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8" name="Freeform 202">
              <a:extLst>
                <a:ext uri="{FF2B5EF4-FFF2-40B4-BE49-F238E27FC236}">
                  <a16:creationId xmlns=""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9" name="Freeform 203">
              <a:extLst>
                <a:ext uri="{FF2B5EF4-FFF2-40B4-BE49-F238E27FC236}">
                  <a16:creationId xmlns=""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0" name="Freeform 204">
              <a:extLst>
                <a:ext uri="{FF2B5EF4-FFF2-40B4-BE49-F238E27FC236}">
                  <a16:creationId xmlns=""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1" name="Freeform 205">
              <a:extLst>
                <a:ext uri="{FF2B5EF4-FFF2-40B4-BE49-F238E27FC236}">
                  <a16:creationId xmlns=""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2" name="Freeform 206">
              <a:extLst>
                <a:ext uri="{FF2B5EF4-FFF2-40B4-BE49-F238E27FC236}">
                  <a16:creationId xmlns=""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3" name="Freeform 207">
              <a:extLst>
                <a:ext uri="{FF2B5EF4-FFF2-40B4-BE49-F238E27FC236}">
                  <a16:creationId xmlns=""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4" name="Freeform 208">
              <a:extLst>
                <a:ext uri="{FF2B5EF4-FFF2-40B4-BE49-F238E27FC236}">
                  <a16:creationId xmlns=""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35" name="Group 34">
            <a:extLst>
              <a:ext uri="{FF2B5EF4-FFF2-40B4-BE49-F238E27FC236}">
                <a16:creationId xmlns=""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36" name="Freeform 213">
              <a:extLst>
                <a:ext uri="{FF2B5EF4-FFF2-40B4-BE49-F238E27FC236}">
                  <a16:creationId xmlns=""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7" name="Freeform 214">
              <a:extLst>
                <a:ext uri="{FF2B5EF4-FFF2-40B4-BE49-F238E27FC236}">
                  <a16:creationId xmlns=""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8" name="Freeform 215">
              <a:extLst>
                <a:ext uri="{FF2B5EF4-FFF2-40B4-BE49-F238E27FC236}">
                  <a16:creationId xmlns=""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9" name="Freeform 216">
              <a:extLst>
                <a:ext uri="{FF2B5EF4-FFF2-40B4-BE49-F238E27FC236}">
                  <a16:creationId xmlns=""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0" name="Freeform 217">
              <a:extLst>
                <a:ext uri="{FF2B5EF4-FFF2-40B4-BE49-F238E27FC236}">
                  <a16:creationId xmlns=""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1" name="Freeform 218">
              <a:extLst>
                <a:ext uri="{FF2B5EF4-FFF2-40B4-BE49-F238E27FC236}">
                  <a16:creationId xmlns=""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2" name="Freeform 219">
              <a:extLst>
                <a:ext uri="{FF2B5EF4-FFF2-40B4-BE49-F238E27FC236}">
                  <a16:creationId xmlns=""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3" name="Freeform 220">
              <a:extLst>
                <a:ext uri="{FF2B5EF4-FFF2-40B4-BE49-F238E27FC236}">
                  <a16:creationId xmlns=""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sp>
        <p:nvSpPr>
          <p:cNvPr id="45" name="TextBox 44">
            <a:extLst>
              <a:ext uri="{FF2B5EF4-FFF2-40B4-BE49-F238E27FC236}">
                <a16:creationId xmlns=""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solidFill>
                  <a:schemeClr val="bg1"/>
                </a:solidFill>
              </a:rPr>
              <a:t>A </a:t>
            </a:r>
            <a:r>
              <a:rPr lang="en-US" sz="1600" b="1" dirty="0">
                <a:solidFill>
                  <a:schemeClr val="bg1"/>
                </a:solidFill>
              </a:rPr>
              <a:t>user</a:t>
            </a:r>
            <a:r>
              <a:rPr lang="en-US" sz="1600" dirty="0">
                <a:solidFill>
                  <a:schemeClr val="bg1"/>
                </a:solidFill>
              </a:rPr>
              <a:t>-</a:t>
            </a:r>
            <a:r>
              <a:rPr lang="en-US" sz="1600" b="1" dirty="0">
                <a:solidFill>
                  <a:schemeClr val="bg1"/>
                </a:solidFill>
              </a:rPr>
              <a:t>defined function</a:t>
            </a:r>
            <a:r>
              <a:rPr lang="en-US" sz="1600" dirty="0">
                <a:solidFill>
                  <a:schemeClr val="bg1"/>
                </a:solidFill>
              </a:rPr>
              <a:t> (</a:t>
            </a:r>
            <a:r>
              <a:rPr lang="en-US" sz="1600" b="1" dirty="0">
                <a:solidFill>
                  <a:schemeClr val="bg1"/>
                </a:solidFill>
              </a:rPr>
              <a:t>UDF) in SQL</a:t>
            </a:r>
            <a:r>
              <a:rPr lang="en-US" sz="1600" dirty="0">
                <a:solidFill>
                  <a:schemeClr val="bg1"/>
                </a:solidFill>
              </a:rPr>
              <a:t> Server is a programming construct that accepts parameters, does work that typically makes use of the accepted parameters, and returns a type of result.</a:t>
            </a:r>
          </a:p>
          <a:p>
            <a:r>
              <a:rPr lang="en-US" sz="1600" dirty="0">
                <a:solidFill>
                  <a:schemeClr val="bg1"/>
                </a:solidFill>
              </a:rPr>
              <a:t>Types of UDF: </a:t>
            </a:r>
          </a:p>
        </p:txBody>
      </p:sp>
      <p:sp>
        <p:nvSpPr>
          <p:cNvPr id="46" name="TextBox 45">
            <a:extLst>
              <a:ext uri="{FF2B5EF4-FFF2-40B4-BE49-F238E27FC236}">
                <a16:creationId xmlns="" xmlns:a16="http://schemas.microsoft.com/office/drawing/2014/main" id="{D31D817E-9C7E-4D6D-A478-6EDB9E020E47}"/>
              </a:ext>
            </a:extLst>
          </p:cNvPr>
          <p:cNvSpPr txBox="1"/>
          <p:nvPr/>
        </p:nvSpPr>
        <p:spPr>
          <a:xfrm>
            <a:off x="8599327" y="869611"/>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3</a:t>
            </a:r>
          </a:p>
        </p:txBody>
      </p:sp>
      <p:sp>
        <p:nvSpPr>
          <p:cNvPr id="47" name="TextBox 46">
            <a:extLst>
              <a:ext uri="{FF2B5EF4-FFF2-40B4-BE49-F238E27FC236}">
                <a16:creationId xmlns="" xmlns:a16="http://schemas.microsoft.com/office/drawing/2014/main" id="{E438D1B2-0A21-4007-AF12-00908B4AA581}"/>
              </a:ext>
            </a:extLst>
          </p:cNvPr>
          <p:cNvSpPr txBox="1"/>
          <p:nvPr/>
        </p:nvSpPr>
        <p:spPr>
          <a:xfrm>
            <a:off x="8630882" y="1231419"/>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48" name="TextBox 47">
            <a:extLst>
              <a:ext uri="{FF2B5EF4-FFF2-40B4-BE49-F238E27FC236}">
                <a16:creationId xmlns=""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Compile and Store and use again and again</a:t>
            </a:r>
          </a:p>
          <a:p>
            <a:pPr marL="285750" indent="-285750">
              <a:buFontTx/>
              <a:buChar char="-"/>
            </a:pPr>
            <a:r>
              <a:rPr lang="en-US" sz="1600" dirty="0">
                <a:solidFill>
                  <a:schemeClr val="bg1"/>
                </a:solidFill>
              </a:rPr>
              <a:t>Can have IN, INOUT, OUT multiple parameter</a:t>
            </a:r>
          </a:p>
        </p:txBody>
      </p:sp>
      <p:sp>
        <p:nvSpPr>
          <p:cNvPr id="49" name="TextBox 48">
            <a:extLst>
              <a:ext uri="{FF2B5EF4-FFF2-40B4-BE49-F238E27FC236}">
                <a16:creationId xmlns="" xmlns:a16="http://schemas.microsoft.com/office/drawing/2014/main" id="{FA565B24-DEA3-428A-94E6-027B339F303E}"/>
              </a:ext>
            </a:extLst>
          </p:cNvPr>
          <p:cNvSpPr txBox="1"/>
          <p:nvPr/>
        </p:nvSpPr>
        <p:spPr>
          <a:xfrm>
            <a:off x="4984448" y="5480093"/>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2</a:t>
            </a:r>
          </a:p>
        </p:txBody>
      </p:sp>
      <p:sp>
        <p:nvSpPr>
          <p:cNvPr id="50" name="TextBox 49">
            <a:extLst>
              <a:ext uri="{FF2B5EF4-FFF2-40B4-BE49-F238E27FC236}">
                <a16:creationId xmlns="" xmlns:a16="http://schemas.microsoft.com/office/drawing/2014/main" id="{81B41C58-844B-43D1-B3EE-CB4D172AB87C}"/>
              </a:ext>
            </a:extLst>
          </p:cNvPr>
          <p:cNvSpPr txBox="1"/>
          <p:nvPr/>
        </p:nvSpPr>
        <p:spPr>
          <a:xfrm>
            <a:off x="4962990" y="5841901"/>
            <a:ext cx="2484732"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51" name="Oval 50">
            <a:extLst>
              <a:ext uri="{FF2B5EF4-FFF2-40B4-BE49-F238E27FC236}">
                <a16:creationId xmlns=""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2" name="Oval 51">
            <a:extLst>
              <a:ext uri="{FF2B5EF4-FFF2-40B4-BE49-F238E27FC236}">
                <a16:creationId xmlns=""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3" name="TextBox 52">
            <a:extLst>
              <a:ext uri="{FF2B5EF4-FFF2-40B4-BE49-F238E27FC236}">
                <a16:creationId xmlns="" xmlns:a16="http://schemas.microsoft.com/office/drawing/2014/main" id="{E438D1B2-0A21-4007-AF12-00908B4AA581}"/>
              </a:ext>
            </a:extLst>
          </p:cNvPr>
          <p:cNvSpPr txBox="1"/>
          <p:nvPr/>
        </p:nvSpPr>
        <p:spPr>
          <a:xfrm>
            <a:off x="8996885" y="3084623"/>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54" name="TextBox 53">
            <a:extLst>
              <a:ext uri="{FF2B5EF4-FFF2-40B4-BE49-F238E27FC236}">
                <a16:creationId xmlns="" xmlns:a16="http://schemas.microsoft.com/office/drawing/2014/main" id="{E438D1B2-0A21-4007-AF12-00908B4AA581}"/>
              </a:ext>
            </a:extLst>
          </p:cNvPr>
          <p:cNvSpPr txBox="1"/>
          <p:nvPr/>
        </p:nvSpPr>
        <p:spPr>
          <a:xfrm>
            <a:off x="9008815" y="3467986"/>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Table UDF</a:t>
            </a:r>
          </a:p>
        </p:txBody>
      </p:sp>
      <p:sp>
        <p:nvSpPr>
          <p:cNvPr id="5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9704</TotalTime>
  <Words>892</Words>
  <Application>Microsoft Office PowerPoint</Application>
  <PresentationFormat>Custom</PresentationFormat>
  <Paragraphs>206</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Segoe UI Light</vt:lpstr>
      <vt:lpstr>Wingdings</vt:lpstr>
      <vt:lpstr>Office Theme</vt:lpstr>
      <vt:lpstr>ABAP on Hana s/4 Hana Training</vt:lpstr>
      <vt:lpstr>Agenda – Day 8</vt:lpstr>
      <vt:lpstr>View Proxy  </vt:lpstr>
      <vt:lpstr>View Proxy</vt:lpstr>
      <vt:lpstr>Exercise  </vt:lpstr>
      <vt:lpstr>SQL Script </vt:lpstr>
      <vt:lpstr>Categories of SQL Script Code</vt:lpstr>
      <vt:lpstr>Data Flow Logic</vt:lpstr>
      <vt:lpstr>Containers in HANA</vt:lpstr>
      <vt:lpstr>User Defined Function ( UDF )</vt:lpstr>
      <vt:lpstr>Funda Fox on SQL Script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272</cp:revision>
  <dcterms:created xsi:type="dcterms:W3CDTF">2013-09-12T13:05:01Z</dcterms:created>
  <dcterms:modified xsi:type="dcterms:W3CDTF">2021-10-26T12:01:23Z</dcterms:modified>
</cp:coreProperties>
</file>